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490" r:id="rId5"/>
    <p:sldId id="476" r:id="rId6"/>
    <p:sldId id="548" r:id="rId7"/>
    <p:sldId id="2471" r:id="rId8"/>
    <p:sldId id="1449" r:id="rId9"/>
    <p:sldId id="1450" r:id="rId10"/>
    <p:sldId id="549" r:id="rId11"/>
    <p:sldId id="551" r:id="rId12"/>
    <p:sldId id="553" r:id="rId13"/>
    <p:sldId id="552" r:id="rId14"/>
    <p:sldId id="1451" r:id="rId1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861"/>
    <a:srgbClr val="9A9B9D"/>
    <a:srgbClr val="AEB0AF"/>
    <a:srgbClr val="CEC7C1"/>
    <a:srgbClr val="8C8D90"/>
    <a:srgbClr val="D25350"/>
    <a:srgbClr val="808184"/>
    <a:srgbClr val="75767A"/>
    <a:srgbClr val="4E4F54"/>
    <a:srgbClr val="848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95667" autoAdjust="0"/>
  </p:normalViewPr>
  <p:slideViewPr>
    <p:cSldViewPr snapToGrid="0" showGuides="1">
      <p:cViewPr varScale="1">
        <p:scale>
          <a:sx n="253" d="100"/>
          <a:sy n="253" d="100"/>
        </p:scale>
        <p:origin x="192" y="1080"/>
      </p:cViewPr>
      <p:guideLst/>
    </p:cSldViewPr>
  </p:slideViewPr>
  <p:outlineViewPr>
    <p:cViewPr>
      <p:scale>
        <a:sx n="33" d="100"/>
        <a:sy n="33" d="100"/>
      </p:scale>
      <p:origin x="0" y="-22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5/17/23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5/17/23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7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how we </a:t>
            </a:r>
            <a:r>
              <a:rPr lang="en-US" dirty="0" err="1"/>
              <a:t>gonna</a:t>
            </a:r>
            <a:r>
              <a:rPr lang="en-US" dirty="0"/>
              <a:t> spent the next 45 minutes.</a:t>
            </a:r>
          </a:p>
          <a:p>
            <a:endParaRPr lang="en-US" dirty="0"/>
          </a:p>
          <a:p>
            <a:r>
              <a:rPr lang="en-US" dirty="0"/>
              <a:t>I will start by showing you what I have been doing before joining the imaging team. </a:t>
            </a:r>
          </a:p>
          <a:p>
            <a:r>
              <a:rPr lang="en-US" dirty="0"/>
              <a:t>Then in the first part  I will describe my work as an imaging software developer</a:t>
            </a:r>
          </a:p>
          <a:p>
            <a:r>
              <a:rPr lang="en-US" dirty="0"/>
              <a:t>In the second part, I will talk about my work as Embedded imaging software developer and you will see how much the *embedded* word is important.</a:t>
            </a:r>
          </a:p>
          <a:p>
            <a:r>
              <a:rPr lang="en-US" dirty="0"/>
              <a:t>Finally I will give my vision of the CIS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0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6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of what they are, how to get them, and to run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4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7" name="Picture 6" descr="A picture containing text, font, white, graphics&#10;&#10;Description automatically generated">
            <a:extLst>
              <a:ext uri="{FF2B5EF4-FFF2-40B4-BE49-F238E27FC236}">
                <a16:creationId xmlns:a16="http://schemas.microsoft.com/office/drawing/2014/main" id="{F1124203-2284-3892-3771-65AC4AB1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930" y="6381723"/>
            <a:ext cx="1674902" cy="396809"/>
          </a:xfrm>
          <a:prstGeom prst="rect">
            <a:avLst/>
          </a:prstGeom>
        </p:spPr>
      </p:pic>
      <p:pic>
        <p:nvPicPr>
          <p:cNvPr id="11" name="Picture 10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E92C3929-5288-E437-63A5-3F24F1CCA1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2945" y="6010480"/>
            <a:ext cx="756006" cy="7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pywidgets.readthedocs.io/en/latest/examples/Widget%20List.html" TargetMode="External"/><Relationship Id="rId2" Type="http://schemas.openxmlformats.org/officeDocument/2006/relationships/hyperlink" Target="https://neutronimaging.ornl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anbilheux.wordpres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first_slide" descr="Background_first_slide">
            <a:hlinkClick r:id="" action="ppaction://media"/>
            <a:extLst>
              <a:ext uri="{FF2B5EF4-FFF2-40B4-BE49-F238E27FC236}">
                <a16:creationId xmlns:a16="http://schemas.microsoft.com/office/drawing/2014/main" id="{85FAB2A6-D153-A914-7138-E36133901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4763"/>
            <a:ext cx="12192000" cy="6853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875520" cy="480131"/>
          </a:xfrm>
        </p:spPr>
        <p:txBody>
          <a:bodyPr/>
          <a:lstStyle/>
          <a:p>
            <a:r>
              <a:rPr lang="en-US" sz="2800" dirty="0" err="1"/>
              <a:t>Jupyter</a:t>
            </a:r>
            <a:r>
              <a:rPr lang="en-US" sz="2800" dirty="0"/>
              <a:t> notebooks and their widgets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6212626" cy="1131825"/>
          </a:xfrm>
        </p:spPr>
        <p:txBody>
          <a:bodyPr/>
          <a:lstStyle/>
          <a:p>
            <a:r>
              <a:rPr lang="en-US" b="1" dirty="0"/>
              <a:t>Jean </a:t>
            </a:r>
            <a:r>
              <a:rPr lang="en-US" b="1" dirty="0" err="1"/>
              <a:t>Bilheux</a:t>
            </a:r>
            <a:endParaRPr lang="en-US" b="1" dirty="0"/>
          </a:p>
          <a:p>
            <a:r>
              <a:rPr lang="en-US" dirty="0"/>
              <a:t>Neutron Imaging Computer Instrument Scientist</a:t>
            </a:r>
          </a:p>
          <a:p>
            <a:endParaRPr lang="en-US" dirty="0"/>
          </a:p>
          <a:p>
            <a:r>
              <a:rPr lang="en-US" dirty="0"/>
              <a:t>Materials Engineering Group</a:t>
            </a:r>
          </a:p>
          <a:p>
            <a:r>
              <a:rPr lang="en-US" dirty="0"/>
              <a:t>Neutron Scattering Division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ADE81-E82A-2245-87B6-F282A1EC4217}"/>
              </a:ext>
            </a:extLst>
          </p:cNvPr>
          <p:cNvSpPr/>
          <p:nvPr/>
        </p:nvSpPr>
        <p:spPr>
          <a:xfrm>
            <a:off x="12840300" y="1093739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CE0CB0-D775-EBCB-5278-D568A8D59073}"/>
              </a:ext>
            </a:extLst>
          </p:cNvPr>
          <p:cNvSpPr txBox="1">
            <a:spLocks/>
          </p:cNvSpPr>
          <p:nvPr/>
        </p:nvSpPr>
        <p:spPr bwMode="auto">
          <a:xfrm>
            <a:off x="6908800" y="4781730"/>
            <a:ext cx="4558117" cy="4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ASM - 2023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DE41301-AADC-E05E-520D-E0C816994D22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609213" y="62418"/>
            <a:ext cx="912712" cy="9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2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4CE-314B-ED69-DEF4-0A6FBF2E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advanced used of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60657-9236-28D1-A1C6-346FF7FB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21" y="1405111"/>
            <a:ext cx="11430000" cy="4047778"/>
          </a:xfrm>
        </p:spPr>
        <p:txBody>
          <a:bodyPr/>
          <a:lstStyle/>
          <a:p>
            <a:r>
              <a:rPr lang="en-US" b="1" dirty="0"/>
              <a:t>Timepix3 </a:t>
            </a:r>
          </a:p>
          <a:p>
            <a:pPr lvl="1"/>
            <a:r>
              <a:rPr lang="en-US" dirty="0"/>
              <a:t>Fitting Bragg peaks</a:t>
            </a:r>
          </a:p>
          <a:p>
            <a:pPr lvl="1"/>
            <a:r>
              <a:rPr lang="en-US" dirty="0"/>
              <a:t>IPTS-30008 / run58682_histo.h5 / </a:t>
            </a:r>
            <a:r>
              <a:rPr lang="en-US" dirty="0" err="1"/>
              <a:t>time_shift</a:t>
            </a:r>
            <a:r>
              <a:rPr lang="en-US" dirty="0"/>
              <a:t>=11876 / offset=1863 / Ta</a:t>
            </a:r>
          </a:p>
          <a:p>
            <a:r>
              <a:rPr lang="en-US" b="1" dirty="0"/>
              <a:t>Topaz config file</a:t>
            </a:r>
          </a:p>
          <a:p>
            <a:pPr lvl="1"/>
            <a:r>
              <a:rPr lang="en-US" dirty="0"/>
              <a:t>Create a config file, later used by a script</a:t>
            </a:r>
          </a:p>
          <a:p>
            <a:r>
              <a:rPr lang="en-US" b="1" dirty="0"/>
              <a:t>Registration</a:t>
            </a:r>
          </a:p>
          <a:p>
            <a:pPr lvl="1"/>
            <a:r>
              <a:rPr lang="en-US" dirty="0"/>
              <a:t>IPTS-19921</a:t>
            </a:r>
          </a:p>
          <a:p>
            <a:r>
              <a:rPr lang="en-US" b="1" dirty="0" err="1"/>
              <a:t>iBeatles</a:t>
            </a:r>
            <a:endParaRPr lang="en-US" b="1" dirty="0"/>
          </a:p>
          <a:p>
            <a:pPr lvl="1"/>
            <a:r>
              <a:rPr lang="en-US" dirty="0"/>
              <a:t>/SNS/VENUS/shared/</a:t>
            </a:r>
            <a:r>
              <a:rPr lang="en-US" dirty="0" err="1"/>
              <a:t>SNAP_calibration_Ni_Powder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68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5CF-EFA4-1624-480C-D6B65ACF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A6E7-C3CD-6A08-6578-A2734683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93" y="1020688"/>
            <a:ext cx="11430000" cy="4616437"/>
          </a:xfrm>
        </p:spPr>
        <p:txBody>
          <a:bodyPr/>
          <a:lstStyle/>
          <a:p>
            <a:r>
              <a:rPr lang="en-US" sz="1800" dirty="0"/>
              <a:t>Neutron imaging web site (</a:t>
            </a:r>
            <a:r>
              <a:rPr lang="en-US" sz="1800" dirty="0">
                <a:hlinkClick r:id="rId2"/>
              </a:rPr>
              <a:t>https://neutronimaging.ornl.gov/</a:t>
            </a:r>
            <a:r>
              <a:rPr lang="en-US" sz="1800" dirty="0"/>
              <a:t>)</a:t>
            </a:r>
          </a:p>
          <a:p>
            <a:pPr lvl="1"/>
            <a:r>
              <a:rPr lang="en-US" sz="1600" dirty="0"/>
              <a:t>All notebooks tutorials</a:t>
            </a:r>
          </a:p>
          <a:p>
            <a:pPr lvl="1"/>
            <a:r>
              <a:rPr lang="en-US" sz="1600" dirty="0"/>
              <a:t>Many “how to…” guides</a:t>
            </a:r>
          </a:p>
          <a:p>
            <a:r>
              <a:rPr lang="en-US" sz="1800" dirty="0"/>
              <a:t>List of </a:t>
            </a:r>
            <a:r>
              <a:rPr lang="en-US" sz="1800" dirty="0" err="1"/>
              <a:t>ipywidgets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https://ipywidgets.readthedocs.io/en/latest/examples/Widget%20List.html</a:t>
            </a:r>
            <a:r>
              <a:rPr lang="en-US" sz="1800" dirty="0"/>
              <a:t>)</a:t>
            </a:r>
          </a:p>
          <a:p>
            <a:r>
              <a:rPr lang="en-US" sz="1800" dirty="0"/>
              <a:t>My blog with many python tricks I found out over the years (</a:t>
            </a:r>
            <a:r>
              <a:rPr lang="en-US" sz="1800" dirty="0">
                <a:hlinkClick r:id="rId4"/>
              </a:rPr>
              <a:t>https://jeanbilheux.wordpress.com/</a:t>
            </a:r>
            <a:r>
              <a:rPr lang="en-US" sz="1800" dirty="0"/>
              <a:t>)</a:t>
            </a:r>
          </a:p>
          <a:p>
            <a:r>
              <a:rPr lang="en-US" sz="1800" dirty="0"/>
              <a:t>Useful python </a:t>
            </a:r>
            <a:r>
              <a:rPr lang="en-US" sz="1800" dirty="0" err="1"/>
              <a:t>librairies</a:t>
            </a:r>
            <a:endParaRPr lang="en-US" sz="1800" dirty="0"/>
          </a:p>
          <a:p>
            <a:pPr lvl="1"/>
            <a:r>
              <a:rPr lang="en-US" sz="1400" dirty="0" err="1"/>
              <a:t>pyqtgraph</a:t>
            </a:r>
            <a:endParaRPr lang="en-US" sz="1400" dirty="0"/>
          </a:p>
          <a:p>
            <a:pPr lvl="1"/>
            <a:r>
              <a:rPr lang="en-US" sz="1400" dirty="0"/>
              <a:t>matplotlib</a:t>
            </a:r>
          </a:p>
          <a:p>
            <a:pPr lvl="1"/>
            <a:r>
              <a:rPr lang="en-US" sz="1400" dirty="0" err="1"/>
              <a:t>numpy</a:t>
            </a:r>
            <a:endParaRPr lang="en-US" sz="1400" dirty="0"/>
          </a:p>
          <a:p>
            <a:pPr lvl="1"/>
            <a:r>
              <a:rPr lang="en-US" sz="1400" dirty="0"/>
              <a:t>pandas</a:t>
            </a:r>
          </a:p>
          <a:p>
            <a:pPr lvl="1"/>
            <a:r>
              <a:rPr lang="en-US" sz="1400" dirty="0"/>
              <a:t>scikit-image</a:t>
            </a:r>
          </a:p>
          <a:p>
            <a:pPr lvl="1"/>
            <a:r>
              <a:rPr lang="en-US" sz="1400" dirty="0" err="1"/>
              <a:t>piillow</a:t>
            </a:r>
            <a:endParaRPr lang="en-US" sz="1400" dirty="0"/>
          </a:p>
          <a:p>
            <a:pPr lvl="1"/>
            <a:r>
              <a:rPr lang="en-US" sz="1400" dirty="0" err="1"/>
              <a:t>ipywe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121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D566-82E7-4D99-A523-A86F2AD9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0882"/>
            <a:ext cx="4095541" cy="539496"/>
          </a:xfrm>
        </p:spPr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57D1-D62A-4CA8-87A2-C298EBD8C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46" y="1229404"/>
            <a:ext cx="11430000" cy="3262197"/>
          </a:xfrm>
        </p:spPr>
        <p:txBody>
          <a:bodyPr/>
          <a:lstStyle/>
          <a:p>
            <a:r>
              <a:rPr lang="en-US" sz="2200" dirty="0"/>
              <a:t>Neutron imaging technique</a:t>
            </a:r>
          </a:p>
          <a:p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Hands on using simple </a:t>
            </a:r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Make a </a:t>
            </a:r>
            <a:r>
              <a:rPr lang="en-US" sz="2200" dirty="0" err="1"/>
              <a:t>Jupyter</a:t>
            </a:r>
            <a:r>
              <a:rPr lang="en-US" sz="2200" dirty="0"/>
              <a:t> notebook interactive</a:t>
            </a:r>
          </a:p>
          <a:p>
            <a:r>
              <a:rPr lang="en-US" sz="2200" dirty="0"/>
              <a:t>More advanced notebooks with widgets</a:t>
            </a:r>
          </a:p>
          <a:p>
            <a:r>
              <a:rPr lang="en-US" sz="2200" dirty="0"/>
              <a:t>Standalone interface</a:t>
            </a:r>
            <a:br>
              <a:rPr lang="en-US" sz="2200" dirty="0"/>
            </a:br>
            <a:r>
              <a:rPr lang="en-US" sz="2200" dirty="0"/>
              <a:t>		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B8593-815E-5A9E-9615-4D418ED75106}"/>
              </a:ext>
            </a:extLst>
          </p:cNvPr>
          <p:cNvSpPr txBox="1"/>
          <p:nvPr/>
        </p:nvSpPr>
        <p:spPr>
          <a:xfrm>
            <a:off x="3582237" y="6335486"/>
            <a:ext cx="68027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github.com</a:t>
            </a:r>
            <a:r>
              <a:rPr lang="en-US" dirty="0">
                <a:latin typeface="+mn-lt"/>
              </a:rPr>
              <a:t>/neutrons/asm_2023/tree/main/jean</a:t>
            </a:r>
          </a:p>
        </p:txBody>
      </p:sp>
    </p:spTree>
    <p:extLst>
      <p:ext uri="{BB962C8B-B14F-4D97-AF65-F5344CB8AC3E}">
        <p14:creationId xmlns:p14="http://schemas.microsoft.com/office/powerpoint/2010/main" val="2064891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B481-8383-53EE-7B73-E3D2BD8F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Neutron Imaging Technique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223B2-727C-A596-B8F0-4479B99E6161}"/>
              </a:ext>
            </a:extLst>
          </p:cNvPr>
          <p:cNvSpPr/>
          <p:nvPr/>
        </p:nvSpPr>
        <p:spPr>
          <a:xfrm>
            <a:off x="5683116" y="6452875"/>
            <a:ext cx="5595769" cy="261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100" dirty="0"/>
              <a:t>https://pan-</a:t>
            </a:r>
            <a:r>
              <a:rPr lang="en-US" sz="1100" dirty="0" err="1"/>
              <a:t>learning.org</a:t>
            </a:r>
            <a:r>
              <a:rPr lang="en-US" sz="1100" dirty="0"/>
              <a:t>/wiki/</a:t>
            </a:r>
            <a:r>
              <a:rPr lang="en-US" sz="1100" dirty="0" err="1"/>
              <a:t>index.php</a:t>
            </a:r>
            <a:r>
              <a:rPr lang="en-US" sz="1100" dirty="0"/>
              <a:t>/</a:t>
            </a:r>
            <a:r>
              <a:rPr lang="en-US" sz="1100" dirty="0" err="1"/>
              <a:t>Introduction_to_neutron_scattering</a:t>
            </a:r>
            <a:endParaRPr lang="en-US" sz="11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AEBB48-6F7B-5F79-FC0F-831677449D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9564" y="1253876"/>
            <a:ext cx="6122874" cy="4810988"/>
            <a:chOff x="644439" y="1108925"/>
            <a:chExt cx="6014778" cy="47260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E172B9-35FD-6CD6-EFF3-DF973B731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39" y="1108925"/>
              <a:ext cx="6014778" cy="472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E44D487A-F71D-CCD8-8AFB-F2776B381D02}"/>
                </a:ext>
              </a:extLst>
            </p:cNvPr>
            <p:cNvSpPr txBox="1"/>
            <p:nvPr/>
          </p:nvSpPr>
          <p:spPr>
            <a:xfrm>
              <a:off x="1172817" y="1213903"/>
              <a:ext cx="2396810" cy="3416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Fission </a:t>
              </a:r>
              <a:r>
                <a:rPr lang="en-US" dirty="0">
                  <a:latin typeface="+mn-lt"/>
                </a:rPr>
                <a:t>(Continuous)</a:t>
              </a:r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D91B5865-D3FE-69C9-D31E-2010AE0CA4FF}"/>
                </a:ext>
              </a:extLst>
            </p:cNvPr>
            <p:cNvSpPr txBox="1"/>
            <p:nvPr/>
          </p:nvSpPr>
          <p:spPr>
            <a:xfrm>
              <a:off x="1172817" y="3521646"/>
              <a:ext cx="2396810" cy="341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Spallation </a:t>
              </a:r>
              <a:r>
                <a:rPr lang="en-US" dirty="0">
                  <a:latin typeface="+mn-lt"/>
                </a:rPr>
                <a:t>(Pulsed)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8EBAF3-7286-49B4-F561-5BD7396EB919}"/>
              </a:ext>
            </a:extLst>
          </p:cNvPr>
          <p:cNvGrpSpPr/>
          <p:nvPr/>
        </p:nvGrpSpPr>
        <p:grpSpPr>
          <a:xfrm>
            <a:off x="525992" y="1008824"/>
            <a:ext cx="4661453" cy="2514044"/>
            <a:chOff x="6886107" y="957907"/>
            <a:chExt cx="4661453" cy="2514044"/>
          </a:xfrm>
        </p:grpSpPr>
        <p:pic>
          <p:nvPicPr>
            <p:cNvPr id="10" name="Picture 9" descr="High Flux Isotope Reactor">
              <a:extLst>
                <a:ext uri="{FF2B5EF4-FFF2-40B4-BE49-F238E27FC236}">
                  <a16:creationId xmlns:a16="http://schemas.microsoft.com/office/drawing/2014/main" id="{4C07131A-FD2C-FF50-4D1D-FABE5B9493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3" t="43543" r="39674" b="6968"/>
            <a:stretch/>
          </p:blipFill>
          <p:spPr bwMode="auto">
            <a:xfrm>
              <a:off x="6886107" y="957907"/>
              <a:ext cx="4661453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0CA9B4-BF9D-2B9E-A876-3CF5CA6F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677" y="965982"/>
              <a:ext cx="1876746" cy="83747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BD7D26-4D6F-E0E2-E6F0-27FFF5CF7DA0}"/>
              </a:ext>
            </a:extLst>
          </p:cNvPr>
          <p:cNvGrpSpPr/>
          <p:nvPr/>
        </p:nvGrpSpPr>
        <p:grpSpPr>
          <a:xfrm>
            <a:off x="525992" y="3530943"/>
            <a:ext cx="4665761" cy="2650060"/>
            <a:chOff x="6886107" y="3480026"/>
            <a:chExt cx="4665761" cy="2650060"/>
          </a:xfrm>
        </p:grpSpPr>
        <p:pic>
          <p:nvPicPr>
            <p:cNvPr id="8" name="Picture 7" descr="Spallation Neutron Source">
              <a:extLst>
                <a:ext uri="{FF2B5EF4-FFF2-40B4-BE49-F238E27FC236}">
                  <a16:creationId xmlns:a16="http://schemas.microsoft.com/office/drawing/2014/main" id="{56948E8B-6306-5E2D-4848-8EDD78738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6" t="1539" r="13342" b="11065"/>
            <a:stretch/>
          </p:blipFill>
          <p:spPr bwMode="auto">
            <a:xfrm>
              <a:off x="6886107" y="3616042"/>
              <a:ext cx="4665761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0D6793-D736-0E9D-8947-43EA44FB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6107" y="3480026"/>
              <a:ext cx="1194406" cy="880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47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072C9382-332E-64CC-5D1E-61A82D4C0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346"/>
          <a:stretch/>
        </p:blipFill>
        <p:spPr>
          <a:xfrm>
            <a:off x="11213238" y="3478952"/>
            <a:ext cx="740149" cy="178586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2" name="Picture 71" descr="Chart, pie chart&#10;&#10;Description automatically generated">
            <a:extLst>
              <a:ext uri="{FF2B5EF4-FFF2-40B4-BE49-F238E27FC236}">
                <a16:creationId xmlns:a16="http://schemas.microsoft.com/office/drawing/2014/main" id="{D2B70F4B-CF30-2DD7-115A-7000F2AA9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40" y="3402726"/>
            <a:ext cx="3601588" cy="3365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B0AAE-6774-744E-9B99-85DE6E7A148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/>
              <a:t>MARS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0C776A7-6012-F14E-B37A-0A81B9B15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672"/>
          <a:stretch/>
        </p:blipFill>
        <p:spPr>
          <a:xfrm>
            <a:off x="511775" y="891578"/>
            <a:ext cx="3455371" cy="2436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E5639F-05E7-AC47-8C39-645D3EDB6A9D}"/>
              </a:ext>
            </a:extLst>
          </p:cNvPr>
          <p:cNvSpPr txBox="1"/>
          <p:nvPr/>
        </p:nvSpPr>
        <p:spPr>
          <a:xfrm>
            <a:off x="500448" y="1047893"/>
            <a:ext cx="22541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IMAGING (CG-1D)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6A515B-989A-2C47-A701-8B5E859DD579}"/>
              </a:ext>
            </a:extLst>
          </p:cNvPr>
          <p:cNvCxnSpPr/>
          <p:nvPr/>
        </p:nvCxnSpPr>
        <p:spPr>
          <a:xfrm>
            <a:off x="1580964" y="1389413"/>
            <a:ext cx="105332" cy="72024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0E1EA41-F091-DBB5-8C64-FBC5D55C1D00}"/>
              </a:ext>
            </a:extLst>
          </p:cNvPr>
          <p:cNvGrpSpPr>
            <a:grpSpLocks noChangeAspect="1"/>
          </p:cNvGrpSpPr>
          <p:nvPr/>
        </p:nvGrpSpPr>
        <p:grpSpPr>
          <a:xfrm>
            <a:off x="4125364" y="894123"/>
            <a:ext cx="7947187" cy="2395042"/>
            <a:chOff x="541112" y="1408819"/>
            <a:chExt cx="11318655" cy="34111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09B52E-275B-55C1-F235-CDFABBCF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112" y="1408819"/>
              <a:ext cx="11318655" cy="34111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226B64BA-8AFE-4788-F3D3-31C0EAB55525}"/>
                </a:ext>
              </a:extLst>
            </p:cNvPr>
            <p:cNvSpPr/>
            <p:nvPr/>
          </p:nvSpPr>
          <p:spPr>
            <a:xfrm rot="5248753">
              <a:off x="9601499" y="2056494"/>
              <a:ext cx="694532" cy="2094350"/>
            </a:xfrm>
            <a:prstGeom prst="downArrow">
              <a:avLst>
                <a:gd name="adj1" fmla="val 40376"/>
                <a:gd name="adj2" fmla="val 86820"/>
              </a:avLst>
            </a:prstGeom>
            <a:solidFill>
              <a:srgbClr val="BEFCCA"/>
            </a:solidFill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 dirty="0">
                  <a:solidFill>
                    <a:schemeClr val="bg2">
                      <a:lumMod val="10000"/>
                    </a:schemeClr>
                  </a:solidFill>
                </a:rPr>
                <a:t>Neutron beam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F6F031-3825-34EA-5739-13DF2EC9B240}"/>
                </a:ext>
              </a:extLst>
            </p:cNvPr>
            <p:cNvGrpSpPr/>
            <p:nvPr/>
          </p:nvGrpSpPr>
          <p:grpSpPr>
            <a:xfrm>
              <a:off x="2152764" y="1559476"/>
              <a:ext cx="2194094" cy="1450832"/>
              <a:chOff x="1853531" y="1946488"/>
              <a:chExt cx="2194094" cy="14508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756812-AC4B-4867-E4D3-A5BC35EBA85A}"/>
                  </a:ext>
                </a:extLst>
              </p:cNvPr>
              <p:cNvSpPr txBox="1"/>
              <p:nvPr/>
            </p:nvSpPr>
            <p:spPr>
              <a:xfrm>
                <a:off x="2285805" y="1946488"/>
                <a:ext cx="1761820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Detector (CCD)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C3D7436-4B86-99E0-6EEA-486270E11D5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 flipH="1">
                <a:off x="1853531" y="2319082"/>
                <a:ext cx="1313184" cy="1078238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D51782-A0E2-AF75-83C8-08B4B1D81506}"/>
                </a:ext>
              </a:extLst>
            </p:cNvPr>
            <p:cNvSpPr txBox="1"/>
            <p:nvPr/>
          </p:nvSpPr>
          <p:spPr>
            <a:xfrm>
              <a:off x="5122473" y="3256566"/>
              <a:ext cx="2267423" cy="37259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1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Flight tube (He filled)</a:t>
              </a:r>
              <a:endParaRPr lang="en-US" sz="12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076846-8226-2E85-CAB8-5153D58B3EE2}"/>
                </a:ext>
              </a:extLst>
            </p:cNvPr>
            <p:cNvGrpSpPr/>
            <p:nvPr/>
          </p:nvGrpSpPr>
          <p:grpSpPr>
            <a:xfrm>
              <a:off x="3082834" y="4051692"/>
              <a:ext cx="2136167" cy="561198"/>
              <a:chOff x="2132504" y="938828"/>
              <a:chExt cx="2136167" cy="5611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98CA0-90AD-9833-C74B-96BA53E4F608}"/>
                  </a:ext>
                </a:extLst>
              </p:cNvPr>
              <p:cNvSpPr txBox="1"/>
              <p:nvPr/>
            </p:nvSpPr>
            <p:spPr>
              <a:xfrm>
                <a:off x="2622398" y="1127432"/>
                <a:ext cx="1646273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Sample table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EC134D-2896-B2D2-BC48-C22E1E1B25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32504" y="938828"/>
                <a:ext cx="489893" cy="346137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AA71E8-EA7A-B13D-837E-8946C00DE003}"/>
                </a:ext>
              </a:extLst>
            </p:cNvPr>
            <p:cNvGrpSpPr/>
            <p:nvPr/>
          </p:nvGrpSpPr>
          <p:grpSpPr>
            <a:xfrm>
              <a:off x="933042" y="3526980"/>
              <a:ext cx="1646273" cy="1085909"/>
              <a:chOff x="2062789" y="414116"/>
              <a:chExt cx="1646273" cy="108590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576E94-448B-3886-B633-46F6EC8B7DC9}"/>
                  </a:ext>
                </a:extLst>
              </p:cNvPr>
              <p:cNvSpPr txBox="1"/>
              <p:nvPr/>
            </p:nvSpPr>
            <p:spPr>
              <a:xfrm>
                <a:off x="2062789" y="1127431"/>
                <a:ext cx="1646273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Rotation stage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367AAAD-B442-E329-7767-06A24969E6F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2885926" y="414116"/>
                <a:ext cx="396581" cy="713315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A214C4-EDFC-D97B-EDCA-A0B4F48E047E}"/>
                </a:ext>
              </a:extLst>
            </p:cNvPr>
            <p:cNvGrpSpPr/>
            <p:nvPr/>
          </p:nvGrpSpPr>
          <p:grpSpPr>
            <a:xfrm>
              <a:off x="569836" y="1559476"/>
              <a:ext cx="1372390" cy="1226398"/>
              <a:chOff x="1465467" y="1996122"/>
              <a:chExt cx="1372390" cy="122639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36A1CA-F0AF-9472-59CE-4CE4ED080BC7}"/>
                  </a:ext>
                </a:extLst>
              </p:cNvPr>
              <p:cNvSpPr txBox="1"/>
              <p:nvPr/>
            </p:nvSpPr>
            <p:spPr>
              <a:xfrm>
                <a:off x="1465467" y="1996122"/>
                <a:ext cx="1372390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Beam stop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73A29EF-AD69-39F8-CEC1-EAE5285B07C2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>
                <a:off x="1940668" y="2368716"/>
                <a:ext cx="210994" cy="853804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AB0AFDA-4559-9878-9B06-F496BAC9C881}"/>
              </a:ext>
            </a:extLst>
          </p:cNvPr>
          <p:cNvSpPr/>
          <p:nvPr/>
        </p:nvSpPr>
        <p:spPr>
          <a:xfrm>
            <a:off x="1422746" y="1981259"/>
            <a:ext cx="275908" cy="275908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892233-A837-40CF-8614-8668B82A6F02}"/>
              </a:ext>
            </a:extLst>
          </p:cNvPr>
          <p:cNvGrpSpPr/>
          <p:nvPr/>
        </p:nvGrpSpPr>
        <p:grpSpPr>
          <a:xfrm>
            <a:off x="502475" y="3751742"/>
            <a:ext cx="1719852" cy="2510116"/>
            <a:chOff x="5117697" y="888339"/>
            <a:chExt cx="1719852" cy="251011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B5B4539-0B89-9553-D4B4-D42F5D70D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51" t="36405" r="62339" b="40798"/>
            <a:stretch/>
          </p:blipFill>
          <p:spPr>
            <a:xfrm rot="5400000">
              <a:off x="4639930" y="1368043"/>
              <a:ext cx="2510116" cy="155070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A5871A-C895-1257-14B1-A2CDD8D90446}"/>
                </a:ext>
              </a:extLst>
            </p:cNvPr>
            <p:cNvSpPr txBox="1"/>
            <p:nvPr/>
          </p:nvSpPr>
          <p:spPr>
            <a:xfrm>
              <a:off x="5117697" y="2748789"/>
              <a:ext cx="171985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n-lt"/>
                </a:rPr>
                <a:t>Gap between lines =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 100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μm</a:t>
              </a:r>
              <a:endParaRPr lang="en-US" sz="1600" baseline="300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E59C71A-959A-7E0A-B744-000C116C3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207" y="2413301"/>
              <a:ext cx="466702" cy="346032"/>
            </a:xfrm>
            <a:prstGeom prst="straightConnector1">
              <a:avLst/>
            </a:prstGeom>
            <a:ln w="28575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6B2CF5-6F6F-7BDE-952E-56842F02D4D0}"/>
              </a:ext>
            </a:extLst>
          </p:cNvPr>
          <p:cNvGrpSpPr/>
          <p:nvPr/>
        </p:nvGrpSpPr>
        <p:grpSpPr>
          <a:xfrm>
            <a:off x="2148185" y="3769224"/>
            <a:ext cx="1783567" cy="2506877"/>
            <a:chOff x="7483134" y="891578"/>
            <a:chExt cx="1783567" cy="2506877"/>
          </a:xfrm>
        </p:grpSpPr>
        <p:pic>
          <p:nvPicPr>
            <p:cNvPr id="41" name="Picture 40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B5ACCFD7-0680-9028-0107-1E3866336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5687" t="23717" r="4042" b="35479"/>
            <a:stretch/>
          </p:blipFill>
          <p:spPr>
            <a:xfrm>
              <a:off x="7483134" y="891578"/>
              <a:ext cx="1783567" cy="250687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14BC1F-0F03-BA56-F0F1-2DD58C25F3A0}"/>
                </a:ext>
              </a:extLst>
            </p:cNvPr>
            <p:cNvSpPr txBox="1"/>
            <p:nvPr/>
          </p:nvSpPr>
          <p:spPr>
            <a:xfrm>
              <a:off x="7546849" y="2018330"/>
              <a:ext cx="171985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n-lt"/>
                </a:rPr>
                <a:t>Gap between lines =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 20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μm</a:t>
              </a:r>
              <a:endParaRPr lang="en-US" sz="1600" baseline="300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8F96C8C-2577-7367-3478-D9F45D9E6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96956" y="2516790"/>
              <a:ext cx="292370" cy="353489"/>
            </a:xfrm>
            <a:prstGeom prst="straightConnector1">
              <a:avLst/>
            </a:prstGeom>
            <a:ln w="28575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87F573B-27F4-D51D-EFB4-5288FE234C6B}"/>
              </a:ext>
            </a:extLst>
          </p:cNvPr>
          <p:cNvSpPr txBox="1"/>
          <p:nvPr/>
        </p:nvSpPr>
        <p:spPr>
          <a:xfrm>
            <a:off x="514023" y="3358111"/>
            <a:ext cx="3514104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>
                <a:latin typeface="+mn-lt"/>
              </a:rPr>
              <a:t>(HFIR layout figures are courtesy of Georg Ehlers )</a:t>
            </a:r>
          </a:p>
        </p:txBody>
      </p:sp>
      <p:pic>
        <p:nvPicPr>
          <p:cNvPr id="56" name="Picture 55" descr="Screen Shot 2014-04-29 at 2.14.52 PM.png">
            <a:extLst>
              <a:ext uri="{FF2B5EF4-FFF2-40B4-BE49-F238E27FC236}">
                <a16:creationId xmlns:a16="http://schemas.microsoft.com/office/drawing/2014/main" id="{96BC5478-BC3C-01C6-5CFE-4EAF6CE0C6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8543" y="3465676"/>
            <a:ext cx="1320041" cy="15664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8" name="Picture 4" descr="dry_panorama">
            <a:extLst>
              <a:ext uri="{FF2B5EF4-FFF2-40B4-BE49-F238E27FC236}">
                <a16:creationId xmlns:a16="http://schemas.microsoft.com/office/drawing/2014/main" id="{C5597067-2084-B7D7-D8AC-5A6601BF2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/>
          <a:srcRect l="25257" t="8024" r="21864" b="11722"/>
          <a:stretch/>
        </p:blipFill>
        <p:spPr bwMode="auto">
          <a:xfrm>
            <a:off x="7759564" y="3505727"/>
            <a:ext cx="1619069" cy="15664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0B53EF-6AEC-87D4-F845-5B3EFFC61ED3}"/>
              </a:ext>
            </a:extLst>
          </p:cNvPr>
          <p:cNvGrpSpPr>
            <a:grpSpLocks noChangeAspect="1"/>
          </p:cNvGrpSpPr>
          <p:nvPr/>
        </p:nvGrpSpPr>
        <p:grpSpPr>
          <a:xfrm>
            <a:off x="8747773" y="4725708"/>
            <a:ext cx="1023812" cy="2008474"/>
            <a:chOff x="1544108" y="2967290"/>
            <a:chExt cx="1729098" cy="339207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E5FE088-EFC3-9554-94C6-6E64FF0F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4135" y="2967290"/>
              <a:ext cx="1649071" cy="33920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F74B5F-202D-C4CC-893C-552B3F4C3266}"/>
                </a:ext>
              </a:extLst>
            </p:cNvPr>
            <p:cNvSpPr txBox="1"/>
            <p:nvPr/>
          </p:nvSpPr>
          <p:spPr>
            <a:xfrm>
              <a:off x="1544108" y="4371106"/>
              <a:ext cx="713588" cy="292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400" dirty="0">
                  <a:solidFill>
                    <a:schemeClr val="bg1"/>
                  </a:solidFill>
                  <a:latin typeface="+mn-lt"/>
                </a:rPr>
                <a:t>Attenuation counts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1BD77FE5-9432-FB1F-11F6-774CBB344DAA}"/>
              </a:ext>
            </a:extLst>
          </p:cNvPr>
          <p:cNvSpPr/>
          <p:nvPr/>
        </p:nvSpPr>
        <p:spPr>
          <a:xfrm>
            <a:off x="429767" y="3697530"/>
            <a:ext cx="3547772" cy="2641290"/>
          </a:xfrm>
          <a:prstGeom prst="rect">
            <a:avLst/>
          </a:prstGeom>
          <a:noFill/>
          <a:ln w="38100">
            <a:solidFill>
              <a:srgbClr val="0039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E245F51-EACC-CECF-2505-F5A6193CAF18}"/>
              </a:ext>
            </a:extLst>
          </p:cNvPr>
          <p:cNvSpPr/>
          <p:nvPr/>
        </p:nvSpPr>
        <p:spPr>
          <a:xfrm>
            <a:off x="4121192" y="3385794"/>
            <a:ext cx="7951358" cy="3435136"/>
          </a:xfrm>
          <a:prstGeom prst="rect">
            <a:avLst/>
          </a:prstGeom>
          <a:noFill/>
          <a:ln w="38100">
            <a:solidFill>
              <a:srgbClr val="0039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4CC66F0-C18D-9597-9C92-4AE18E1CEF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5761"/>
          <a:stretch/>
        </p:blipFill>
        <p:spPr>
          <a:xfrm>
            <a:off x="7420764" y="4725708"/>
            <a:ext cx="1023813" cy="201164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8D6665F-AA2C-0D3C-C730-BE78A02AEB1C}"/>
              </a:ext>
            </a:extLst>
          </p:cNvPr>
          <p:cNvSpPr txBox="1"/>
          <p:nvPr/>
        </p:nvSpPr>
        <p:spPr>
          <a:xfrm>
            <a:off x="1625123" y="2967217"/>
            <a:ext cx="2230098" cy="3139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atin typeface="+mn-lt"/>
              </a:rPr>
              <a:t>HFIR Cold Guide Hall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9AC0530-3554-4CDD-696D-574A22721C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198" y="4766179"/>
            <a:ext cx="1250294" cy="196349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1E6C8-3E63-1835-7C8B-06BA677F69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50557" y="6226738"/>
            <a:ext cx="541108" cy="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8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CB46-4536-449D-9BC9-791D6FA6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E2B7-AC57-4F21-A53C-E5FAA849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42" y="2072495"/>
            <a:ext cx="6215557" cy="4047778"/>
          </a:xfrm>
        </p:spPr>
        <p:txBody>
          <a:bodyPr/>
          <a:lstStyle/>
          <a:p>
            <a:r>
              <a:rPr lang="en-US" sz="2000" dirty="0"/>
              <a:t>A wavelength dependent imaging beamline with a detector position at 25m with a maximum field-of-view of 20 x 20 cm</a:t>
            </a:r>
            <a:r>
              <a:rPr lang="en-US" sz="2000" baseline="30000" dirty="0"/>
              <a:t>2</a:t>
            </a:r>
            <a:r>
              <a:rPr lang="en-US" sz="2000" dirty="0"/>
              <a:t> and a spatial resolution of ~ 100 </a:t>
            </a:r>
            <a:r>
              <a:rPr lang="en-US" sz="2000" dirty="0">
                <a:sym typeface="Symbol" panose="05050102010706020507" pitchFamily="18" charset="2"/>
              </a:rPr>
              <a:t>m</a:t>
            </a:r>
          </a:p>
          <a:p>
            <a:r>
              <a:rPr lang="en-US" sz="2000" dirty="0">
                <a:sym typeface="Symbol" panose="05050102010706020507" pitchFamily="18" charset="2"/>
              </a:rPr>
              <a:t>Optimized for unique imaging capabilities:</a:t>
            </a:r>
          </a:p>
          <a:p>
            <a:pPr lvl="1"/>
            <a:r>
              <a:rPr lang="en-US" sz="2000" b="1" dirty="0">
                <a:solidFill>
                  <a:prstClr val="black"/>
                </a:solidFill>
              </a:rPr>
              <a:t>Bragg-edge imaging </a:t>
            </a:r>
            <a:r>
              <a:rPr lang="en-US" sz="2000" dirty="0">
                <a:solidFill>
                  <a:prstClr val="black"/>
                </a:solidFill>
              </a:rPr>
              <a:t>– quantitative interpretation of total cross-section provides crystalline structure characterization (cold neutrons ~ meV,    </a:t>
            </a:r>
            <a:r>
              <a:rPr lang="en-US" sz="2000" dirty="0">
                <a:sym typeface="Symbol" panose="05050102010706020507" pitchFamily="18" charset="2"/>
              </a:rPr>
              <a:t>10 s time resolution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  <a:p>
            <a:pPr marL="685801" lvl="1" indent="-285750">
              <a:buClr>
                <a:prstClr val="black"/>
              </a:buClr>
            </a:pPr>
            <a:r>
              <a:rPr lang="en-US" sz="2000" b="1" dirty="0">
                <a:solidFill>
                  <a:prstClr val="black"/>
                </a:solidFill>
              </a:rPr>
              <a:t>Resonance imaging</a:t>
            </a:r>
            <a:r>
              <a:rPr lang="en-US" sz="2000" dirty="0">
                <a:solidFill>
                  <a:prstClr val="black"/>
                </a:solidFill>
              </a:rPr>
              <a:t> – isotopic-sensitive spatially-resolved spectroscopy technique (epithermal neutrons ~ eV, </a:t>
            </a:r>
            <a:r>
              <a:rPr lang="en-US" sz="2000" dirty="0">
                <a:sym typeface="Symbol" panose="05050102010706020507" pitchFamily="18" charset="2"/>
              </a:rPr>
              <a:t>100 ns time resolution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E34B-3BCF-4C44-963D-6541496D68B5}"/>
              </a:ext>
            </a:extLst>
          </p:cNvPr>
          <p:cNvSpPr txBox="1"/>
          <p:nvPr/>
        </p:nvSpPr>
        <p:spPr>
          <a:xfrm>
            <a:off x="387042" y="951868"/>
            <a:ext cx="11552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Science areas: energy materials such as electrochemistry in battery cells, materials science including additively manufactured alloys and superalloys behavior under stress (heat, pressure), nuclear materials, archaeometry, etc.</a:t>
            </a:r>
          </a:p>
        </p:txBody>
      </p:sp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20B89888-8FD6-445E-A4FF-14A78DE0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3" y="2131498"/>
            <a:ext cx="5713566" cy="281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728A5-161B-45CB-A2E8-F198BB12F2D8}"/>
              </a:ext>
            </a:extLst>
          </p:cNvPr>
          <p:cNvSpPr txBox="1"/>
          <p:nvPr/>
        </p:nvSpPr>
        <p:spPr>
          <a:xfrm>
            <a:off x="7353038" y="2072495"/>
            <a:ext cx="46364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VENUS Completion Date: Summer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C6FA2-E5C6-4944-9578-3C5CF02B8AB8}"/>
              </a:ext>
            </a:extLst>
          </p:cNvPr>
          <p:cNvSpPr txBox="1"/>
          <p:nvPr/>
        </p:nvSpPr>
        <p:spPr>
          <a:xfrm>
            <a:off x="10039220" y="5207520"/>
            <a:ext cx="201194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Schematic (top) and photograph (left) of VENUS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C369F4-0FF2-83C5-2801-55BED820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43" y="4722903"/>
            <a:ext cx="3073401" cy="21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374E-EF2E-F79F-8DB5-95FDB7E2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772250" cy="53949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Bragg edge imaging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C38509-347C-0624-CA5A-72CB67605039}"/>
              </a:ext>
            </a:extLst>
          </p:cNvPr>
          <p:cNvSpPr txBox="1">
            <a:spLocks/>
          </p:cNvSpPr>
          <p:nvPr/>
        </p:nvSpPr>
        <p:spPr bwMode="auto">
          <a:xfrm>
            <a:off x="5979381" y="279621"/>
            <a:ext cx="6008535" cy="53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tx2"/>
                </a:solidFill>
              </a:rPr>
              <a:t>Resonance imaging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687EEF-9440-6E6D-CBEA-5AE21338B389}"/>
              </a:ext>
            </a:extLst>
          </p:cNvPr>
          <p:cNvCxnSpPr>
            <a:cxnSpLocks/>
          </p:cNvCxnSpPr>
          <p:nvPr/>
        </p:nvCxnSpPr>
        <p:spPr>
          <a:xfrm>
            <a:off x="6042212" y="-21009"/>
            <a:ext cx="0" cy="6900017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1D270E-AC31-4615-59C8-107A8A04C392}"/>
              </a:ext>
            </a:extLst>
          </p:cNvPr>
          <p:cNvSpPr txBox="1"/>
          <p:nvPr/>
        </p:nvSpPr>
        <p:spPr>
          <a:xfrm>
            <a:off x="337898" y="1111244"/>
            <a:ext cx="5680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Material Behavior: </a:t>
            </a:r>
            <a:r>
              <a:rPr lang="en-US" sz="1600" i="1" dirty="0"/>
              <a:t>Monitoring residual strain relaxation and preferred grain orientation of additively manufactured Inconel 625 by in-situ neutron imaging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9FA78C-C4F9-2789-8C40-960142933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1" t="7148" r="57253" b="11173"/>
          <a:stretch/>
        </p:blipFill>
        <p:spPr>
          <a:xfrm>
            <a:off x="491747" y="3705750"/>
            <a:ext cx="1919759" cy="1312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F2D39B-B78A-31B6-C2BB-136EAA8E7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3805" r="34816" b="57035"/>
          <a:stretch/>
        </p:blipFill>
        <p:spPr>
          <a:xfrm>
            <a:off x="491747" y="4968580"/>
            <a:ext cx="4828616" cy="1426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29846-14F5-5CBF-AB53-7F79F8035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45" t="7240" r="9081" b="59231"/>
          <a:stretch/>
        </p:blipFill>
        <p:spPr>
          <a:xfrm>
            <a:off x="5265422" y="5133234"/>
            <a:ext cx="460283" cy="1107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E35F8-189A-023F-F1FB-920FBF3608A1}"/>
              </a:ext>
            </a:extLst>
          </p:cNvPr>
          <p:cNvSpPr txBox="1"/>
          <p:nvPr/>
        </p:nvSpPr>
        <p:spPr>
          <a:xfrm rot="5400000">
            <a:off x="5389955" y="5513752"/>
            <a:ext cx="935873" cy="2446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 err="1">
                <a:latin typeface="+mn-lt"/>
              </a:rPr>
              <a:t>Microstrain</a:t>
            </a:r>
            <a:endParaRPr lang="en-US" sz="1100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BE1848-EA7E-67A4-38CB-58085ED6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3" y="2005827"/>
            <a:ext cx="4563034" cy="16175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F55EF8-6C5C-F3A5-DC6D-5A44FE8D36D5}"/>
              </a:ext>
            </a:extLst>
          </p:cNvPr>
          <p:cNvSpPr txBox="1"/>
          <p:nvPr/>
        </p:nvSpPr>
        <p:spPr>
          <a:xfrm>
            <a:off x="2675852" y="6454276"/>
            <a:ext cx="33663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A.S. Tremsin et al, Additive Manufacturing 46 (2021) 102130.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6109A5-051B-E3D7-336C-CC37189AD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4" t="7855" r="10649"/>
          <a:stretch/>
        </p:blipFill>
        <p:spPr>
          <a:xfrm>
            <a:off x="3177990" y="3612669"/>
            <a:ext cx="1919760" cy="13559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C46F62-7215-D331-DF39-60E73D22C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720" y="2042357"/>
            <a:ext cx="2970006" cy="17484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82B1AE-B69E-BD64-A4CA-7A038DA8564C}"/>
              </a:ext>
            </a:extLst>
          </p:cNvPr>
          <p:cNvSpPr txBox="1"/>
          <p:nvPr/>
        </p:nvSpPr>
        <p:spPr>
          <a:xfrm>
            <a:off x="6218816" y="1111505"/>
            <a:ext cx="5680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Material Elemental/Isotopic Content: </a:t>
            </a:r>
            <a:r>
              <a:rPr lang="en-US" sz="1600" i="1" dirty="0"/>
              <a:t>3D maps of elemental/isotopic distribution in objects.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DFA1F2-F8C6-5F6E-EC79-EE1D2D4ED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381" y="4142156"/>
            <a:ext cx="4859383" cy="24362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059F3A-D438-FB2E-447C-FD7391ED22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42" b="1696"/>
          <a:stretch/>
        </p:blipFill>
        <p:spPr>
          <a:xfrm>
            <a:off x="9619673" y="1696020"/>
            <a:ext cx="2471769" cy="24408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16F491-2F8D-4768-898A-F3BE656831F7}"/>
              </a:ext>
            </a:extLst>
          </p:cNvPr>
          <p:cNvSpPr txBox="1"/>
          <p:nvPr/>
        </p:nvSpPr>
        <p:spPr>
          <a:xfrm>
            <a:off x="6277263" y="6550223"/>
            <a:ext cx="4859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tx2"/>
                </a:solidFill>
                <a:effectLst/>
              </a:rPr>
              <a:t>Zhang Y., </a:t>
            </a:r>
            <a:r>
              <a:rPr lang="en-US" sz="1200" b="0" i="1" dirty="0">
                <a:solidFill>
                  <a:schemeClr val="tx2"/>
                </a:solidFill>
                <a:effectLst/>
              </a:rPr>
              <a:t>Transactions of the American Nuclear Society,</a:t>
            </a:r>
            <a:r>
              <a:rPr lang="en-US" sz="1200" b="0" i="0" dirty="0">
                <a:solidFill>
                  <a:schemeClr val="tx2"/>
                </a:solidFill>
                <a:effectLst/>
              </a:rPr>
              <a:t> (2018).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2C1404-9A57-3688-6719-3FC5D3CB1980}"/>
              </a:ext>
            </a:extLst>
          </p:cNvPr>
          <p:cNvSpPr txBox="1">
            <a:spLocks/>
          </p:cNvSpPr>
          <p:nvPr/>
        </p:nvSpPr>
        <p:spPr bwMode="auto">
          <a:xfrm>
            <a:off x="256313" y="-43480"/>
            <a:ext cx="1760772" cy="53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b="1"/>
              <a:t>VENUS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508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4297-74DC-753E-74EF-B107E10C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5" name="Picture 4" descr="A picture containing text, screenshot, food&#10;&#10;Description automatically generated">
            <a:extLst>
              <a:ext uri="{FF2B5EF4-FFF2-40B4-BE49-F238E27FC236}">
                <a16:creationId xmlns:a16="http://schemas.microsoft.com/office/drawing/2014/main" id="{01E60CD7-37F6-EC20-C8ED-92DFCB69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94" y="1202356"/>
            <a:ext cx="5969480" cy="42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PLAN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F984-7667-4AFF-44E0-0E48C5A78DA9}"/>
              </a:ext>
            </a:extLst>
          </p:cNvPr>
          <p:cNvSpPr txBox="1"/>
          <p:nvPr/>
        </p:nvSpPr>
        <p:spPr>
          <a:xfrm>
            <a:off x="3024554" y="6370616"/>
            <a:ext cx="73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i="1" dirty="0">
                <a:latin typeface="+mn-lt"/>
              </a:rPr>
              <a:t>jean/exercises/notebook_without_widgets_example1.ipynb</a:t>
            </a:r>
          </a:p>
        </p:txBody>
      </p:sp>
    </p:spTree>
    <p:extLst>
      <p:ext uri="{BB962C8B-B14F-4D97-AF65-F5344CB8AC3E}">
        <p14:creationId xmlns:p14="http://schemas.microsoft.com/office/powerpoint/2010/main" val="351393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NEW PLAN using widgets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</p:spTree>
    <p:extLst>
      <p:ext uri="{BB962C8B-B14F-4D97-AF65-F5344CB8AC3E}">
        <p14:creationId xmlns:p14="http://schemas.microsoft.com/office/powerpoint/2010/main" val="901459069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B6F5DE5-FF42-42F2-9962-F83010572F4E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649</Words>
  <Application>Microsoft Macintosh PowerPoint</Application>
  <PresentationFormat>Widescreen</PresentationFormat>
  <Paragraphs>100</Paragraphs>
  <Slides>11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Century Gothic</vt:lpstr>
      <vt:lpstr>ORNL</vt:lpstr>
      <vt:lpstr>Jupyter notebooks and their widgets</vt:lpstr>
      <vt:lpstr>Table of Contents</vt:lpstr>
      <vt:lpstr>Neutron Imaging Technique</vt:lpstr>
      <vt:lpstr>MARS</vt:lpstr>
      <vt:lpstr>VENUS</vt:lpstr>
      <vt:lpstr>Bragg edge imaging</vt:lpstr>
      <vt:lpstr>Jupyter notebooks</vt:lpstr>
      <vt:lpstr>Hand-on – cropping a stack of images</vt:lpstr>
      <vt:lpstr>Hand-on – cropping a stack of images</vt:lpstr>
      <vt:lpstr>More advanced used of widgets</vt:lpstr>
      <vt:lpstr>Infos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Dynamics of Neutron Imaging Software  and Implementation: Their Impact on Scientific Research and Beam Line Productivity</dc:title>
  <dc:subject/>
  <dc:creator/>
  <cp:keywords/>
  <dc:description/>
  <cp:lastModifiedBy/>
  <cp:revision>181</cp:revision>
  <dcterms:created xsi:type="dcterms:W3CDTF">2018-07-12T19:30:01Z</dcterms:created>
  <dcterms:modified xsi:type="dcterms:W3CDTF">2023-05-17T14:18:41Z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